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90" y="-2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F82065-DD38-4292-9DA0-3DF7BDA35FE4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2D374B-AB05-4212-8931-0E27BFAC07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319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2D374B-AB05-4212-8931-0E27BFAC070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825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1E71B-5100-4C69-B3AD-28863531B15F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57E34-9C5A-4F27-A9E9-63AD8B6E2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575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1E71B-5100-4C69-B3AD-28863531B15F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57E34-9C5A-4F27-A9E9-63AD8B6E2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616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1E71B-5100-4C69-B3AD-28863531B15F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57E34-9C5A-4F27-A9E9-63AD8B6E2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227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1E71B-5100-4C69-B3AD-28863531B15F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57E34-9C5A-4F27-A9E9-63AD8B6E2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00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1E71B-5100-4C69-B3AD-28863531B15F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57E34-9C5A-4F27-A9E9-63AD8B6E2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12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1E71B-5100-4C69-B3AD-28863531B15F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57E34-9C5A-4F27-A9E9-63AD8B6E2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766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1E71B-5100-4C69-B3AD-28863531B15F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57E34-9C5A-4F27-A9E9-63AD8B6E2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886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1E71B-5100-4C69-B3AD-28863531B15F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57E34-9C5A-4F27-A9E9-63AD8B6E2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394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1E71B-5100-4C69-B3AD-28863531B15F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57E34-9C5A-4F27-A9E9-63AD8B6E2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084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1E71B-5100-4C69-B3AD-28863531B15F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57E34-9C5A-4F27-A9E9-63AD8B6E2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455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1E71B-5100-4C69-B3AD-28863531B15F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57E34-9C5A-4F27-A9E9-63AD8B6E2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983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5000"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-51000"/>
                    </a14:imgEffect>
                    <a14:imgEffect>
                      <a14:brightnessContrast bright="51000"/>
                    </a14:imgEffect>
                  </a14:imgLayer>
                </a14:imgProps>
              </a:ext>
            </a:extLst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E1E71B-5100-4C69-B3AD-28863531B15F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D57E34-9C5A-4F27-A9E9-63AD8B6E2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466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/>
          <a:lstStyle/>
          <a:p>
            <a:r>
              <a:rPr lang="en-US" b="1" dirty="0" smtClean="0"/>
              <a:t>Microbial Diseases of the Nervous System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183833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Explanations of abnormal 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Appearance:  cloudiness may be due to increased cells or organisms.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Color may be red (intracranial hemorrhage or traumatic puncture), or yellow (jaundice).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Protein:  elevation due to inflammation, presence of antibodies, or bacterial products.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Glucose:  decrease due to increased metabolism or use of glucose reserves by pathogens.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34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 factors for meningitis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048000"/>
          </a:xfrm>
        </p:spPr>
        <p:txBody>
          <a:bodyPr/>
          <a:lstStyle/>
          <a:p>
            <a:r>
              <a:rPr lang="en-US" dirty="0" smtClean="0"/>
              <a:t>Extreme age:  neonates and elderly.</a:t>
            </a:r>
          </a:p>
          <a:p>
            <a:r>
              <a:rPr lang="en-US" dirty="0" err="1" smtClean="0"/>
              <a:t>Immunocompromised</a:t>
            </a:r>
            <a:r>
              <a:rPr lang="en-US" dirty="0" smtClean="0"/>
              <a:t> persons (chemotherapy, AIDS)</a:t>
            </a:r>
          </a:p>
          <a:p>
            <a:r>
              <a:rPr lang="en-US" dirty="0" smtClean="0"/>
              <a:t>Severe alcohol/drug abuse</a:t>
            </a:r>
          </a:p>
          <a:p>
            <a:r>
              <a:rPr lang="en-US" dirty="0" smtClean="0"/>
              <a:t>Recent cranial surgery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269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r>
              <a:rPr lang="en-US" dirty="0" smtClean="0"/>
              <a:t>Causative agents for meningitis: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7150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Most common:  </a:t>
            </a:r>
            <a:r>
              <a:rPr lang="en-US" i="1" dirty="0" smtClean="0"/>
              <a:t>Neisseria </a:t>
            </a:r>
            <a:r>
              <a:rPr lang="en-US" i="1" dirty="0" err="1" smtClean="0"/>
              <a:t>meningitidis</a:t>
            </a:r>
            <a:r>
              <a:rPr lang="en-US" dirty="0" smtClean="0"/>
              <a:t>:  Gram negative </a:t>
            </a:r>
            <a:r>
              <a:rPr lang="en-US" dirty="0" err="1" smtClean="0"/>
              <a:t>cocci</a:t>
            </a:r>
            <a:r>
              <a:rPr lang="en-US" dirty="0" smtClean="0"/>
              <a:t>, usually in pairs, intracellular and extracellular.</a:t>
            </a:r>
            <a:br>
              <a:rPr lang="en-US" dirty="0" smtClean="0"/>
            </a:b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Forms capsules, which prevent phagocytosis.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dirty="0" smtClean="0"/>
              <a:t>In addition to other meningitis symptoms, causes </a:t>
            </a:r>
            <a:r>
              <a:rPr lang="en-US" u="sng" dirty="0" err="1" smtClean="0"/>
              <a:t>petechiae</a:t>
            </a:r>
            <a:r>
              <a:rPr lang="en-US" u="sng" dirty="0" smtClean="0"/>
              <a:t>:</a:t>
            </a:r>
            <a:r>
              <a:rPr lang="en-US" dirty="0" smtClean="0"/>
              <a:t>  small patches of localized bleeding which appear as red blotches.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Can be prevented with a vaccine.  Recommended for persons living in close quarters (military, dorm residents)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1828801"/>
            <a:ext cx="2971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17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133600"/>
            <a:ext cx="8229600" cy="4525963"/>
          </a:xfrm>
        </p:spPr>
        <p:txBody>
          <a:bodyPr/>
          <a:lstStyle/>
          <a:p>
            <a:r>
              <a:rPr lang="en-US" i="1" dirty="0" smtClean="0"/>
              <a:t>Streptococcus </a:t>
            </a:r>
            <a:r>
              <a:rPr lang="en-US" i="1" dirty="0" err="1" smtClean="0"/>
              <a:t>pneumoniae</a:t>
            </a:r>
            <a:r>
              <a:rPr lang="en-US" dirty="0" smtClean="0"/>
              <a:t>:  Gram positive </a:t>
            </a:r>
            <a:r>
              <a:rPr lang="en-US" dirty="0" err="1" smtClean="0"/>
              <a:t>cocci</a:t>
            </a:r>
            <a:r>
              <a:rPr lang="en-US" dirty="0" smtClean="0"/>
              <a:t> in pairs.</a:t>
            </a:r>
          </a:p>
          <a:p>
            <a:r>
              <a:rPr lang="en-US" dirty="0" smtClean="0"/>
              <a:t>Mostly seen with elderly or </a:t>
            </a:r>
            <a:r>
              <a:rPr lang="en-US" dirty="0" err="1" smtClean="0"/>
              <a:t>immuno</a:t>
            </a:r>
            <a:r>
              <a:rPr lang="en-US" dirty="0" smtClean="0"/>
              <a:t>-compromised patients.</a:t>
            </a:r>
          </a:p>
          <a:p>
            <a:r>
              <a:rPr lang="en-US" dirty="0" smtClean="0"/>
              <a:t>Similar symptoms as seen with </a:t>
            </a:r>
            <a:r>
              <a:rPr lang="en-US" i="1" dirty="0" smtClean="0"/>
              <a:t>N. </a:t>
            </a:r>
            <a:r>
              <a:rPr lang="en-US" i="1" dirty="0" err="1" smtClean="0"/>
              <a:t>meningitidis</a:t>
            </a:r>
            <a:r>
              <a:rPr lang="en-US" dirty="0" smtClean="0"/>
              <a:t> but no </a:t>
            </a:r>
            <a:r>
              <a:rPr lang="en-US" dirty="0" err="1" smtClean="0"/>
              <a:t>petechiae</a:t>
            </a:r>
            <a:r>
              <a:rPr lang="en-US" dirty="0" smtClean="0"/>
              <a:t>.</a:t>
            </a:r>
          </a:p>
          <a:p>
            <a:r>
              <a:rPr lang="en-US" dirty="0" smtClean="0"/>
              <a:t>Also avoids host defenses by producing capsules.  Preventable with vaccine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0"/>
            <a:ext cx="36576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86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74638"/>
            <a:ext cx="89154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There are many other causes of meningitis.  The more common ones can be classified by population:</a:t>
            </a:r>
            <a:endParaRPr lang="en-US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576421"/>
              </p:ext>
            </p:extLst>
          </p:nvPr>
        </p:nvGraphicFramePr>
        <p:xfrm>
          <a:off x="304800" y="1447802"/>
          <a:ext cx="8610600" cy="523070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276600"/>
                <a:gridCol w="5334000"/>
              </a:tblGrid>
              <a:tr h="514770">
                <a:tc>
                  <a:txBody>
                    <a:bodyPr/>
                    <a:lstStyle/>
                    <a:p>
                      <a:r>
                        <a:rPr lang="en-US" dirty="0" smtClean="0"/>
                        <a:t>Population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Most common pathogens</a:t>
                      </a:r>
                      <a:r>
                        <a:rPr lang="en-US" baseline="0" dirty="0" smtClean="0"/>
                        <a:t> causing meningitis</a:t>
                      </a:r>
                      <a:endParaRPr lang="en-US" dirty="0"/>
                    </a:p>
                  </a:txBody>
                  <a:tcPr/>
                </a:tc>
              </a:tr>
              <a:tr h="888509">
                <a:tc>
                  <a:txBody>
                    <a:bodyPr/>
                    <a:lstStyle/>
                    <a:p>
                      <a:r>
                        <a:rPr lang="en-US" i="0" dirty="0" smtClean="0"/>
                        <a:t>Newborns</a:t>
                      </a:r>
                      <a:r>
                        <a:rPr lang="en-US" i="0" baseline="0" dirty="0" smtClean="0"/>
                        <a:t> (age 0-4 weeks)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E. coli, Streptococcus </a:t>
                      </a:r>
                      <a:r>
                        <a:rPr lang="en-US" i="1" dirty="0" err="1" smtClean="0"/>
                        <a:t>agalactiae</a:t>
                      </a:r>
                      <a:r>
                        <a:rPr lang="en-US" i="1" baseline="0" dirty="0" smtClean="0"/>
                        <a:t> </a:t>
                      </a:r>
                      <a:r>
                        <a:rPr lang="en-US" i="0" baseline="0" dirty="0" smtClean="0"/>
                        <a:t>(Group B strep), </a:t>
                      </a:r>
                      <a:r>
                        <a:rPr lang="en-US" i="1" baseline="0" dirty="0" smtClean="0"/>
                        <a:t>Listeria </a:t>
                      </a:r>
                      <a:r>
                        <a:rPr lang="en-US" i="1" baseline="0" dirty="0" err="1" smtClean="0"/>
                        <a:t>monocytogenes</a:t>
                      </a:r>
                      <a:endParaRPr lang="en-US" i="1" dirty="0"/>
                    </a:p>
                  </a:txBody>
                  <a:tcPr/>
                </a:tc>
              </a:tr>
              <a:tr h="514770">
                <a:tc>
                  <a:txBody>
                    <a:bodyPr/>
                    <a:lstStyle/>
                    <a:p>
                      <a:r>
                        <a:rPr lang="en-US" i="0" dirty="0" smtClean="0"/>
                        <a:t>Small</a:t>
                      </a:r>
                      <a:r>
                        <a:rPr lang="en-US" i="0" baseline="0" dirty="0" smtClean="0"/>
                        <a:t> children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err="1" smtClean="0"/>
                        <a:t>Hemophilus</a:t>
                      </a:r>
                      <a:r>
                        <a:rPr lang="en-US" i="1" baseline="0" dirty="0" smtClean="0"/>
                        <a:t> </a:t>
                      </a:r>
                      <a:r>
                        <a:rPr lang="en-US" i="1" baseline="0" dirty="0" err="1" smtClean="0"/>
                        <a:t>influenzae</a:t>
                      </a:r>
                      <a:r>
                        <a:rPr lang="en-US" i="1" baseline="0" dirty="0" smtClean="0"/>
                        <a:t> </a:t>
                      </a:r>
                      <a:r>
                        <a:rPr lang="en-US" i="0" baseline="0" dirty="0" smtClean="0"/>
                        <a:t>(rare since vaccine developed in 1988).</a:t>
                      </a:r>
                      <a:r>
                        <a:rPr lang="en-US" i="1" baseline="0" dirty="0" smtClean="0"/>
                        <a:t> Streptococcus </a:t>
                      </a:r>
                      <a:r>
                        <a:rPr lang="en-US" i="1" baseline="0" dirty="0" err="1" smtClean="0"/>
                        <a:t>pneumoniae</a:t>
                      </a:r>
                      <a:endParaRPr lang="en-US" i="1" dirty="0"/>
                    </a:p>
                  </a:txBody>
                  <a:tcPr/>
                </a:tc>
              </a:tr>
              <a:tr h="514770">
                <a:tc>
                  <a:txBody>
                    <a:bodyPr/>
                    <a:lstStyle/>
                    <a:p>
                      <a:r>
                        <a:rPr lang="en-US" i="0" dirty="0" smtClean="0"/>
                        <a:t>Children-young adults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Neisseria</a:t>
                      </a:r>
                      <a:r>
                        <a:rPr lang="en-US" i="1" baseline="0" dirty="0" smtClean="0"/>
                        <a:t> </a:t>
                      </a:r>
                      <a:r>
                        <a:rPr lang="en-US" i="1" baseline="0" dirty="0" err="1" smtClean="0"/>
                        <a:t>meningitidis</a:t>
                      </a:r>
                      <a:endParaRPr lang="en-US" i="1" dirty="0"/>
                    </a:p>
                  </a:txBody>
                  <a:tcPr/>
                </a:tc>
              </a:tr>
              <a:tr h="514770">
                <a:tc>
                  <a:txBody>
                    <a:bodyPr/>
                    <a:lstStyle/>
                    <a:p>
                      <a:r>
                        <a:rPr lang="en-US" dirty="0" smtClean="0"/>
                        <a:t>Over 50 years old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Streptococcus </a:t>
                      </a:r>
                      <a:r>
                        <a:rPr lang="en-US" i="1" dirty="0" err="1" smtClean="0"/>
                        <a:t>pneumoniae</a:t>
                      </a:r>
                      <a:r>
                        <a:rPr lang="en-US" i="1" dirty="0" smtClean="0"/>
                        <a:t>, Listeria </a:t>
                      </a:r>
                      <a:r>
                        <a:rPr lang="en-US" i="1" dirty="0" err="1" smtClean="0"/>
                        <a:t>monocytogenes</a:t>
                      </a:r>
                      <a:endParaRPr lang="en-US" i="1" dirty="0"/>
                    </a:p>
                  </a:txBody>
                  <a:tcPr/>
                </a:tc>
              </a:tr>
              <a:tr h="1269299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Immunocompromised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All of</a:t>
                      </a:r>
                      <a:r>
                        <a:rPr lang="en-US" baseline="0" dirty="0" smtClean="0"/>
                        <a:t> the above, plus fungi:</a:t>
                      </a:r>
                      <a:br>
                        <a:rPr lang="en-US" baseline="0" dirty="0" smtClean="0"/>
                      </a:br>
                      <a:r>
                        <a:rPr lang="en-US" i="1" baseline="0" dirty="0" smtClean="0"/>
                        <a:t>Cryptococcus </a:t>
                      </a:r>
                      <a:r>
                        <a:rPr lang="en-US" i="1" baseline="0" dirty="0" err="1" smtClean="0"/>
                        <a:t>neoformans</a:t>
                      </a:r>
                      <a:r>
                        <a:rPr lang="en-US" i="1" baseline="0" dirty="0" smtClean="0"/>
                        <a:t> (yeast), Mycobacterium </a:t>
                      </a:r>
                      <a:r>
                        <a:rPr lang="en-US" i="0" baseline="0" dirty="0" smtClean="0"/>
                        <a:t>species</a:t>
                      </a:r>
                      <a:endParaRPr lang="en-US" dirty="0"/>
                    </a:p>
                  </a:txBody>
                  <a:tcPr/>
                </a:tc>
              </a:tr>
              <a:tr h="888509">
                <a:tc>
                  <a:txBody>
                    <a:bodyPr/>
                    <a:lstStyle/>
                    <a:p>
                      <a:r>
                        <a:rPr lang="en-US" dirty="0" smtClean="0"/>
                        <a:t>Recent neurosurgery or head trauma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Staphylococcus </a:t>
                      </a:r>
                      <a:r>
                        <a:rPr lang="en-US" i="1" dirty="0" err="1" smtClean="0"/>
                        <a:t>aureus</a:t>
                      </a:r>
                      <a:r>
                        <a:rPr lang="en-US" i="1" dirty="0" smtClean="0"/>
                        <a:t>, coagulase</a:t>
                      </a:r>
                      <a:r>
                        <a:rPr lang="en-US" i="1" baseline="0" dirty="0" smtClean="0"/>
                        <a:t> negative staph, </a:t>
                      </a:r>
                      <a:r>
                        <a:rPr lang="en-US" i="0" baseline="0" dirty="0" smtClean="0"/>
                        <a:t>skin microbes</a:t>
                      </a:r>
                      <a:endParaRPr lang="en-US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5240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these populations contract meningitis?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4771565"/>
              </p:ext>
            </p:extLst>
          </p:nvPr>
        </p:nvGraphicFramePr>
        <p:xfrm>
          <a:off x="304800" y="1447802"/>
          <a:ext cx="8610600" cy="443070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276600"/>
                <a:gridCol w="5334000"/>
              </a:tblGrid>
              <a:tr h="712794">
                <a:tc>
                  <a:txBody>
                    <a:bodyPr/>
                    <a:lstStyle/>
                    <a:p>
                      <a:r>
                        <a:rPr lang="en-US" dirty="0" smtClean="0"/>
                        <a:t>Population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How did they get infected</a:t>
                      </a:r>
                      <a:r>
                        <a:rPr lang="en-US" baseline="0" dirty="0" smtClean="0"/>
                        <a:t> with agents of meningitis?</a:t>
                      </a:r>
                      <a:endParaRPr lang="en-US" dirty="0"/>
                    </a:p>
                  </a:txBody>
                  <a:tcPr/>
                </a:tc>
              </a:tr>
              <a:tr h="1230305">
                <a:tc>
                  <a:txBody>
                    <a:bodyPr/>
                    <a:lstStyle/>
                    <a:p>
                      <a:r>
                        <a:rPr lang="en-US" i="0" dirty="0" smtClean="0"/>
                        <a:t>Newborns</a:t>
                      </a:r>
                      <a:r>
                        <a:rPr lang="en-US" i="0" baseline="0" dirty="0" smtClean="0"/>
                        <a:t> (age 0-4 weeks)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i="1" dirty="0"/>
                    </a:p>
                  </a:txBody>
                  <a:tcPr/>
                </a:tc>
              </a:tr>
              <a:tr h="1257299">
                <a:tc>
                  <a:txBody>
                    <a:bodyPr/>
                    <a:lstStyle/>
                    <a:p>
                      <a:r>
                        <a:rPr lang="en-US" i="0" dirty="0" smtClean="0"/>
                        <a:t>Children-young adults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i="1" dirty="0"/>
                    </a:p>
                  </a:txBody>
                  <a:tcPr/>
                </a:tc>
              </a:tr>
              <a:tr h="1230305">
                <a:tc>
                  <a:txBody>
                    <a:bodyPr/>
                    <a:lstStyle/>
                    <a:p>
                      <a:r>
                        <a:rPr lang="en-US" dirty="0" smtClean="0"/>
                        <a:t>Recent neurosurgery or head trauma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333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458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Encephalitis—inflammation of the brain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Usually viral.  Includes West Nile Virus.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Often spread by arthropods (mosquitoes)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Slower onset than meningitis.  Symptoms include flu-like symptoms, which may resolve on their own.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Severe symptoms include nausea, confusion, seizures, personality changes, hallucinations.</a:t>
            </a:r>
          </a:p>
          <a:p>
            <a:endParaRPr lang="en-US" dirty="0" smtClean="0"/>
          </a:p>
          <a:p>
            <a:r>
              <a:rPr lang="en-US" dirty="0" smtClean="0"/>
              <a:t>No known treatment.  Diagnosed by detecting antibodies or detecting viral antigens in </a:t>
            </a:r>
            <a:r>
              <a:rPr lang="en-US" dirty="0" err="1" smtClean="0"/>
              <a:t>csf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Prevention is aimed at controlling mosquito populations.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08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Rabies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Viral brain infection acquired from mammals.  Infection occurs from animal bites.  The virus is shed in the animal’s saliva and enters through the bloodstream.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Rabies has a 3-12 week incubation period.  During this time, the victim may be infectious, but symptoms have not appeared.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Symptoms:  flu-like at first, followed by “twitching,” impaired brain function, extreme thirst compounded with difficulty swallowing (hydrophobia), and death.</a:t>
            </a:r>
          </a:p>
          <a:p>
            <a:r>
              <a:rPr lang="en-US" dirty="0" smtClean="0"/>
              <a:t>Vaccines for animals—each year.  Humans treated with gamma globulin (</a:t>
            </a:r>
            <a:r>
              <a:rPr lang="en-US" dirty="0" err="1" smtClean="0"/>
              <a:t>IgG</a:t>
            </a:r>
            <a:r>
              <a:rPr lang="en-US" dirty="0" smtClean="0"/>
              <a:t>) immediately, followed by four doses of vaccine given over 2 weeks.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34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Bacterial neurotoxins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i="1" dirty="0" smtClean="0"/>
              <a:t>Clostridium </a:t>
            </a:r>
            <a:r>
              <a:rPr lang="en-US" i="1" dirty="0" err="1" smtClean="0"/>
              <a:t>tetani</a:t>
            </a:r>
            <a:r>
              <a:rPr lang="en-US" i="1" dirty="0" smtClean="0"/>
              <a:t> </a:t>
            </a:r>
            <a:r>
              <a:rPr lang="en-US" dirty="0" smtClean="0"/>
              <a:t>  tetanus</a:t>
            </a:r>
          </a:p>
          <a:p>
            <a:pPr marL="0" indent="0">
              <a:buNone/>
            </a:pPr>
            <a:r>
              <a:rPr lang="en-US" i="1" dirty="0" smtClean="0"/>
              <a:t>Clostridium </a:t>
            </a:r>
            <a:r>
              <a:rPr lang="en-US" i="1" dirty="0" err="1" smtClean="0"/>
              <a:t>botulinum</a:t>
            </a:r>
            <a:r>
              <a:rPr lang="en-US" dirty="0" smtClean="0"/>
              <a:t>  botulism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dirty="0" smtClean="0"/>
              <a:t>Both organisms are Gram positive rods, form endospores, and are obligate anaerobes.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Tetanus:  infection occurs through puncture wounds containing endospores.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21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0"/>
            <a:ext cx="8229600" cy="5745163"/>
          </a:xfrm>
        </p:spPr>
        <p:txBody>
          <a:bodyPr>
            <a:normAutofit/>
          </a:bodyPr>
          <a:lstStyle/>
          <a:p>
            <a:r>
              <a:rPr lang="en-US" dirty="0" smtClean="0"/>
              <a:t>Risk factors:  Anyone exposed to a puncture wound where animal droppings may be (farms, horse trails, even if animals have not been around recently).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Symptoms:  toxin causes </a:t>
            </a:r>
            <a:r>
              <a:rPr lang="en-US" u="sng" dirty="0" smtClean="0"/>
              <a:t>rigid paralysis</a:t>
            </a:r>
            <a:r>
              <a:rPr lang="en-US" dirty="0" smtClean="0"/>
              <a:t>.  Death occurs from suffocation (“lockjaw” prevents mouth from opening).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Vaccine—tetanus toxoid.  Given every 10 years and after exposure.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5257800"/>
            <a:ext cx="2103120" cy="1362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11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197"/>
            <a:ext cx="8229600" cy="1143000"/>
          </a:xfrm>
        </p:spPr>
        <p:txBody>
          <a:bodyPr/>
          <a:lstStyle/>
          <a:p>
            <a:r>
              <a:rPr lang="en-US" dirty="0" smtClean="0"/>
              <a:t>Lesson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059363"/>
          </a:xfrm>
        </p:spPr>
        <p:txBody>
          <a:bodyPr>
            <a:normAutofit fontScale="85000" lnSpcReduction="20000"/>
          </a:bodyPr>
          <a:lstStyle/>
          <a:p>
            <a:pPr lvl="1"/>
            <a:r>
              <a:rPr lang="en-US" dirty="0"/>
              <a:t>List the anatomical features and the defenses of the nervous system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pPr lvl="1"/>
            <a:r>
              <a:rPr lang="en-US" dirty="0"/>
              <a:t>List the methods of entry of microorganisms into the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nervous </a:t>
            </a:r>
            <a:r>
              <a:rPr lang="en-US" dirty="0"/>
              <a:t>system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pPr lvl="1"/>
            <a:r>
              <a:rPr lang="en-US" dirty="0"/>
              <a:t>Discuss the important agents of bacterial meningitis; the symptoms, diagnosis, prevention and treatment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pPr lvl="1"/>
            <a:r>
              <a:rPr lang="en-US" dirty="0"/>
              <a:t>Briefly discuss neonatal meningitis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pPr lvl="1"/>
            <a:r>
              <a:rPr lang="en-US" dirty="0"/>
              <a:t>Discuss the epidemiology and prevention of tetanus and botulism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pPr lvl="1"/>
            <a:r>
              <a:rPr lang="en-US" dirty="0"/>
              <a:t>List the important viral diseases of the nervous system.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8674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Botulism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Infection can occur through a wound (like tetanus).  More often, disease occurs through ingestion of toxin (botulin).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Causes:  improperly canned foods (especially non-acidic vegetables), infused oils (especially root vegetables). 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Symptoms:  flaccid paralysis:  weakness, double vision, impaired gait, slurred speech.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13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Paralysis eventually leads to impaired breathing (ventilator required).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Toxin is extremely virulent.  Most toxic substance produced by a living organism (to humans).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Prevention:  vaccine (for workers), culinary education on how to prepare/preserve food.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83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Human Central Nervous system:  Brain and Spinal Cord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100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Basic layout:  Brain and spinal cord are composed of cells called </a:t>
            </a:r>
            <a:r>
              <a:rPr lang="en-US" u="sng" dirty="0" smtClean="0"/>
              <a:t>neurons</a:t>
            </a:r>
            <a:r>
              <a:rPr lang="en-US" dirty="0" smtClean="0"/>
              <a:t>.  The structures are surrounded by three protective tissues called </a:t>
            </a:r>
            <a:r>
              <a:rPr lang="en-US" u="sng" dirty="0" smtClean="0"/>
              <a:t>meninges:</a:t>
            </a:r>
            <a:r>
              <a:rPr lang="en-US" dirty="0" smtClean="0"/>
              <a:t>  From outside to inside: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1)  </a:t>
            </a:r>
            <a:r>
              <a:rPr lang="en-US" u="sng" dirty="0" smtClean="0"/>
              <a:t>Dura mater</a:t>
            </a:r>
            <a:r>
              <a:rPr lang="en-US" dirty="0" smtClean="0"/>
              <a:t>:  Thick and leathery layer.</a:t>
            </a:r>
            <a:br>
              <a:rPr lang="en-US" dirty="0" smtClean="0"/>
            </a:br>
            <a:endParaRPr lang="en-US" dirty="0" smtClean="0"/>
          </a:p>
          <a:p>
            <a:pPr marL="514350" indent="-514350">
              <a:buAutoNum type="arabicParenR" startAt="2"/>
            </a:pPr>
            <a:r>
              <a:rPr lang="en-US" u="sng" dirty="0" smtClean="0"/>
              <a:t>Subarachnoid space:</a:t>
            </a:r>
            <a:r>
              <a:rPr lang="en-US" dirty="0" smtClean="0"/>
              <a:t>  This is the area bathed by cerebrospinal fluid (</a:t>
            </a:r>
            <a:r>
              <a:rPr lang="en-US" dirty="0" err="1" smtClean="0"/>
              <a:t>csf</a:t>
            </a:r>
            <a:r>
              <a:rPr lang="en-US" dirty="0" smtClean="0"/>
              <a:t>).  This is the specimen most often collected to diagnose infections of the nervous system.</a:t>
            </a:r>
            <a:br>
              <a:rPr lang="en-US" dirty="0" smtClean="0"/>
            </a:br>
            <a:endParaRPr lang="en-US" dirty="0" smtClean="0"/>
          </a:p>
          <a:p>
            <a:pPr marL="514350" indent="-514350">
              <a:buAutoNum type="arabicParenR" startAt="2"/>
            </a:pPr>
            <a:r>
              <a:rPr lang="en-US" u="sng" dirty="0" err="1" smtClean="0"/>
              <a:t>Pia</a:t>
            </a:r>
            <a:r>
              <a:rPr lang="en-US" u="sng" dirty="0" smtClean="0"/>
              <a:t> mater:</a:t>
            </a:r>
            <a:r>
              <a:rPr lang="en-US" dirty="0" smtClean="0"/>
              <a:t>  Thinner layer right next to the brain.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535193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Blood/brain barrier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Capillaries that feed the central nervous system are selectively permeable to certain substances.  Under normal circumstances, the meninges (</a:t>
            </a:r>
            <a:r>
              <a:rPr lang="en-US" dirty="0" err="1" smtClean="0"/>
              <a:t>csf</a:t>
            </a:r>
            <a:r>
              <a:rPr lang="en-US" dirty="0" smtClean="0"/>
              <a:t>) only receive essential substances from the blood (e.g. O</a:t>
            </a:r>
            <a:r>
              <a:rPr lang="en-US" baseline="-25000" dirty="0" smtClean="0"/>
              <a:t>2</a:t>
            </a:r>
            <a:r>
              <a:rPr lang="en-US" dirty="0" smtClean="0"/>
              <a:t>, water, sugars, amino acids).  Larger materials (e.g. antibodies, cells, many drugs) do not cross.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The CNS is “immunologically privileged.”  This means, only certain types of cells carry out immune functions.  There is minimal phagocytosis, and normally, little to no inflammation.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11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Why doesn’t the Central Nervous System mount an aggressive response to non-self?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457200" y="1828800"/>
            <a:ext cx="8458200" cy="449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2389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Normal microbes found in the Central Nervous System</a:t>
            </a:r>
            <a:endParaRPr lang="en-US" dirty="0"/>
          </a:p>
        </p:txBody>
      </p:sp>
      <p:pic>
        <p:nvPicPr>
          <p:cNvPr id="1026" name="Picture 2" descr="C:\Documents and Settings\edward.mcgrath\Local Settings\Temporary Internet Files\Content.IE5\NO8G9D3L\MP900403586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600200"/>
            <a:ext cx="670560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3400" y="5562600"/>
            <a:ext cx="8077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Any organisms (bacteria, fungi, protozoa, or viruses) found in nerve tissue or cerebrospinal fluid is considered a pathological condition.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41899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Meningitis—a life threatening contagious disease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-</a:t>
            </a:r>
            <a:r>
              <a:rPr lang="en-US" dirty="0" err="1" smtClean="0"/>
              <a:t>itis</a:t>
            </a:r>
            <a:r>
              <a:rPr lang="en-US" dirty="0" smtClean="0"/>
              <a:t>:  inflammation, so meningitis is an inflammation of the meninges.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Meningitis can be immediately life threatening because it represents increased intracranial pressure.  The function of </a:t>
            </a:r>
            <a:r>
              <a:rPr lang="en-US" dirty="0" err="1" smtClean="0"/>
              <a:t>csf</a:t>
            </a:r>
            <a:r>
              <a:rPr lang="en-US" dirty="0" smtClean="0"/>
              <a:t> is to cushion the brain and spinal cord, so edema in the meninges can damage specific brain functions.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81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Symptoms of (bacterial) meningitis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Sudden onset</a:t>
            </a:r>
          </a:p>
          <a:p>
            <a:r>
              <a:rPr lang="en-US" dirty="0" smtClean="0"/>
              <a:t>Severe headache</a:t>
            </a:r>
          </a:p>
          <a:p>
            <a:r>
              <a:rPr lang="en-US" b="1" u="sng" dirty="0" smtClean="0"/>
              <a:t>Very stiff neck</a:t>
            </a:r>
            <a:endParaRPr lang="en-US" dirty="0" smtClean="0"/>
          </a:p>
          <a:p>
            <a:r>
              <a:rPr lang="en-US" dirty="0" smtClean="0"/>
              <a:t>High fever </a:t>
            </a:r>
          </a:p>
          <a:p>
            <a:r>
              <a:rPr lang="en-US" dirty="0" smtClean="0"/>
              <a:t>Nausea/vomiting</a:t>
            </a:r>
          </a:p>
          <a:p>
            <a:r>
              <a:rPr lang="en-US" dirty="0" smtClean="0"/>
              <a:t>Disorientation/confusion/seizures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41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Diagnosis of meningitis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1371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Time is crucial, so the doctor collects a sample of </a:t>
            </a:r>
            <a:r>
              <a:rPr lang="en-US" sz="2800" dirty="0" err="1" smtClean="0"/>
              <a:t>csf</a:t>
            </a:r>
            <a:r>
              <a:rPr lang="en-US" sz="2800" dirty="0" smtClean="0"/>
              <a:t>.  Bacterial meningitis has certain diagnostic characteristics that can be detected immediately.</a:t>
            </a:r>
            <a:endParaRPr lang="en-US" sz="2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8135592"/>
              </p:ext>
            </p:extLst>
          </p:nvPr>
        </p:nvGraphicFramePr>
        <p:xfrm>
          <a:off x="533400" y="2286000"/>
          <a:ext cx="7315200" cy="303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/>
                <a:gridCol w="2438400"/>
                <a:gridCol w="2438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Indicator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Reference value—normal </a:t>
                      </a:r>
                      <a:r>
                        <a:rPr lang="en-US" dirty="0" err="1" smtClean="0"/>
                        <a:t>csf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Bacterial meningitis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Color and appearance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Transparent, colorless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Cloudy, yellow or beige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csf</a:t>
                      </a:r>
                      <a:r>
                        <a:rPr lang="en-US" dirty="0" smtClean="0"/>
                        <a:t> pressure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90-180 mm Hg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Greater than 180</a:t>
                      </a:r>
                      <a:r>
                        <a:rPr lang="en-US" baseline="0" dirty="0" smtClean="0"/>
                        <a:t> mm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Protein level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20-50 mg/100 ml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Elevated (sometimes &gt;1000)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Glucose level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40-70 mg/100</a:t>
                      </a:r>
                      <a:r>
                        <a:rPr lang="en-US" baseline="0" dirty="0" smtClean="0"/>
                        <a:t> ml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decreased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Cells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Few, all monocytes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Abundant neutrophils, lymphocytes,</a:t>
                      </a:r>
                      <a:r>
                        <a:rPr lang="en-US" baseline="0" dirty="0" smtClean="0"/>
                        <a:t> etc.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7849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647</Words>
  <Application>Microsoft Office PowerPoint</Application>
  <PresentationFormat>On-screen Show (4:3)</PresentationFormat>
  <Paragraphs>124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Microbial Diseases of the Nervous System</vt:lpstr>
      <vt:lpstr>Lesson objectives</vt:lpstr>
      <vt:lpstr>Human Central Nervous system:  Brain and Spinal Cord</vt:lpstr>
      <vt:lpstr>Blood/brain barrier</vt:lpstr>
      <vt:lpstr>Why doesn’t the Central Nervous System mount an aggressive response to non-self?</vt:lpstr>
      <vt:lpstr>Normal microbes found in the Central Nervous System</vt:lpstr>
      <vt:lpstr>Meningitis—a life threatening contagious disease</vt:lpstr>
      <vt:lpstr>Symptoms of (bacterial) meningitis</vt:lpstr>
      <vt:lpstr>Diagnosis of meningitis</vt:lpstr>
      <vt:lpstr>Explanations of abnormal findings</vt:lpstr>
      <vt:lpstr>Risk factors for meningitis</vt:lpstr>
      <vt:lpstr>Causative agents for meningitis:</vt:lpstr>
      <vt:lpstr>PowerPoint Presentation</vt:lpstr>
      <vt:lpstr>There are many other causes of meningitis.  The more common ones can be classified by population:</vt:lpstr>
      <vt:lpstr>How do these populations contract meningitis?</vt:lpstr>
      <vt:lpstr>Encephalitis—inflammation of the brain</vt:lpstr>
      <vt:lpstr>Rabies</vt:lpstr>
      <vt:lpstr>Bacterial neurotoxins</vt:lpstr>
      <vt:lpstr>PowerPoint Presentation</vt:lpstr>
      <vt:lpstr>Botulism </vt:lpstr>
      <vt:lpstr>PowerPoint Presentation</vt:lpstr>
    </vt:vector>
  </TitlesOfParts>
  <Company>Red Clay Consolidated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Microbial Diseases of the Nervous System</dc:title>
  <dc:creator>Edward J McGrath</dc:creator>
  <cp:lastModifiedBy>Edward J McGrath</cp:lastModifiedBy>
  <cp:revision>18</cp:revision>
  <dcterms:created xsi:type="dcterms:W3CDTF">2012-11-19T13:00:21Z</dcterms:created>
  <dcterms:modified xsi:type="dcterms:W3CDTF">2012-11-19T19:56:47Z</dcterms:modified>
</cp:coreProperties>
</file>